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1914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자동화 성숙도 (%)</c:v>
                </c:pt>
              </c:strCache>
            </c:strRef>
          </c:tx>
          <c:spPr>
            <a:solidFill>
              <a:srgbClr val="1A2B5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A34-48C0-AEBB-21C06ED6422D}"/>
              </c:ext>
            </c:extLst>
          </c:dPt>
          <c:dPt>
            <c:idx val="1"/>
            <c:invertIfNegative val="0"/>
            <c:bubble3D val="0"/>
            <c:spPr>
              <a:solidFill>
                <a:srgbClr val="4A90D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A34-48C0-AEBB-21C06ED6422D}"/>
              </c:ext>
            </c:extLst>
          </c:dPt>
          <c:dPt>
            <c:idx val="2"/>
            <c:invertIfNegative val="0"/>
            <c:bubble3D val="0"/>
            <c:spPr>
              <a:solidFill>
                <a:srgbClr val="4A90D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CA34-48C0-AEBB-21C06ED6422D}"/>
              </c:ext>
            </c:extLst>
          </c:dPt>
          <c:dPt>
            <c:idx val="3"/>
            <c:invertIfNegative val="0"/>
            <c:bubble3D val="0"/>
            <c:spPr>
              <a:solidFill>
                <a:srgbClr val="4A90D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A34-48C0-AEBB-21C06ED6422D}"/>
              </c:ext>
            </c:extLst>
          </c:dPt>
          <c:dPt>
            <c:idx val="4"/>
            <c:invertIfNegative val="0"/>
            <c:bubble3D val="0"/>
            <c:spPr>
              <a:solidFill>
                <a:srgbClr val="4A90D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CA34-48C0-AEBB-21C06ED6422D}"/>
              </c:ext>
            </c:extLst>
          </c:dPt>
          <c:dPt>
            <c:idx val="5"/>
            <c:invertIfNegative val="0"/>
            <c:bubble3D val="0"/>
            <c:spPr>
              <a:solidFill>
                <a:srgbClr val="22A96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CA34-48C0-AEBB-21C06ED6422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A2B5E"/>
                    </a:solidFill>
                    <a:latin typeface="Arial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IT / 개발</c:v>
                </c:pt>
                <c:pt idx="1">
                  <c:v>마케팅 / 영업</c:v>
                </c:pt>
                <c:pt idx="2">
                  <c:v>경영지원 / HR</c:v>
                </c:pt>
                <c:pt idx="3">
                  <c:v>기획 / 행정</c:v>
                </c:pt>
                <c:pt idx="4">
                  <c:v>재무 / 회계</c:v>
                </c:pt>
                <c:pt idx="5">
                  <c:v>고객 서비스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88</c:v>
                </c:pt>
                <c:pt idx="1">
                  <c:v>76</c:v>
                </c:pt>
                <c:pt idx="2">
                  <c:v>70</c:v>
                </c:pt>
                <c:pt idx="3">
                  <c:v>62</c:v>
                </c:pt>
                <c:pt idx="4">
                  <c:v>55</c:v>
                </c:pt>
                <c:pt idx="5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A34-48C0-AEBB-21C06ED642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344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b"/>
        <c:majorGridlines>
          <c:spPr>
            <a:ln w="6350" cap="flat">
              <a:solidFill>
                <a:srgbClr val="E8EEF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99B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69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B773D-CE1E-3F02-B12D-3F16FB274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B80829-4614-2DA9-5656-E5319A88E9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92185E-A214-53F2-D314-9355E3B35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2694F-0FB4-5939-D744-9BB011E99B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9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killagi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0" y="-1097280"/>
            <a:ext cx="4114800" cy="4114800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3" name="Shape 1"/>
          <p:cNvSpPr/>
          <p:nvPr/>
        </p:nvSpPr>
        <p:spPr>
          <a:xfrm>
            <a:off x="7315200" y="-457200"/>
            <a:ext cx="2743200" cy="2743200"/>
          </a:xfrm>
          <a:prstGeom prst="ellipse">
            <a:avLst/>
          </a:prstGeom>
          <a:solidFill>
            <a:srgbClr val="4A90D9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4572000"/>
            <a:ext cx="2286000" cy="571500"/>
          </a:xfrm>
          <a:prstGeom prst="rect">
            <a:avLst/>
          </a:prstGeom>
          <a:solidFill>
            <a:srgbClr val="4A90D9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64008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BB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1005840"/>
            <a:ext cx="77724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업무 자동화</a:t>
            </a:r>
            <a:endParaRPr lang="en-US" sz="4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핵심 전략 보고서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40080" y="32918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도입을 검토하는 임원진을 위한 핵심 인사이트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46634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Strategic AI Task Force  |  June 2026</a:t>
            </a:r>
            <a:endParaRPr lang="en-US" sz="11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645920"/>
            <a:ext cx="1097280" cy="109728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1C1C6F9-9062-E693-62D1-BA0AC6B7A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143000"/>
            <a:ext cx="25603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143000"/>
            <a:ext cx="2560320" cy="109728"/>
          </a:xfrm>
          <a:prstGeom prst="rect">
            <a:avLst/>
          </a:prstGeom>
          <a:solidFill>
            <a:srgbClr val="4A90D9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3258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78%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365760" y="23774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기업의 AI 업무 도입률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(2026년 기준)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00400" y="1143000"/>
            <a:ext cx="25603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00400" y="1143000"/>
            <a:ext cx="2560320" cy="109728"/>
          </a:xfrm>
          <a:prstGeom prst="rect">
            <a:avLst/>
          </a:prstGeom>
          <a:solidFill>
            <a:srgbClr val="22A96A"/>
          </a:solidFill>
          <a:ln/>
        </p:spPr>
      </p:sp>
      <p:sp>
        <p:nvSpPr>
          <p:cNvPr id="10" name="Text 8"/>
          <p:cNvSpPr/>
          <p:nvPr/>
        </p:nvSpPr>
        <p:spPr>
          <a:xfrm>
            <a:off x="3200400" y="13258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22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2.4배</a:t>
            </a:r>
            <a:endParaRPr lang="en-US" sz="4600" dirty="0"/>
          </a:p>
        </p:txBody>
      </p:sp>
      <p:sp>
        <p:nvSpPr>
          <p:cNvPr id="11" name="Text 9"/>
          <p:cNvSpPr/>
          <p:nvPr/>
        </p:nvSpPr>
        <p:spPr>
          <a:xfrm>
            <a:off x="3200400" y="23774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팀의 평균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업무 처리 속도 향상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035040" y="1143000"/>
            <a:ext cx="25603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035040" y="1143000"/>
            <a:ext cx="2560320" cy="10972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6035040" y="13258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4600" dirty="0"/>
          </a:p>
        </p:txBody>
      </p:sp>
      <p:sp>
        <p:nvSpPr>
          <p:cNvPr id="15" name="Text 13"/>
          <p:cNvSpPr/>
          <p:nvPr/>
        </p:nvSpPr>
        <p:spPr>
          <a:xfrm>
            <a:off x="6035040" y="23774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반복 업무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자동화 가능 비율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3611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지금 AI를 도입하지 않는 기업은 3년 내 경쟁에서 뒤처질 가능성이 높습니다.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420624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C9DBF9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4206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핵심 메시지: AI는 선택이 아닌 필수 인프라입니다. 지금이 최적의 도입 타이밍입니다.</a:t>
            </a:r>
            <a:endParaRPr lang="en-US" sz="1300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E238C119-09B4-BE7C-29B0-36482789D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2026년 AI 업무 자동화 핵심 트렌드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8412480" cy="1115568"/>
          </a:xfrm>
          <a:prstGeom prst="roundRect">
            <a:avLst>
              <a:gd name="adj" fmla="val 8197"/>
            </a:avLst>
          </a:prstGeom>
          <a:solidFill>
            <a:srgbClr val="F4F6FB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097280"/>
            <a:ext cx="201168" cy="1115568"/>
          </a:xfrm>
          <a:prstGeom prst="roundRect">
            <a:avLst>
              <a:gd name="adj" fmla="val 36364"/>
            </a:avLst>
          </a:prstGeom>
          <a:solidFill>
            <a:srgbClr val="4A90D9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1732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18872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에이전트 중심 워크플로우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280160" y="1572768"/>
            <a:ext cx="7132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사용자가 명령하지 않아도 AI가 목표를 이해하고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단계별 업무를 자율적으로 수행합니다.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65760" y="2359152"/>
            <a:ext cx="8412480" cy="1115568"/>
          </a:xfrm>
          <a:prstGeom prst="roundRect">
            <a:avLst>
              <a:gd name="adj" fmla="val 8197"/>
            </a:avLst>
          </a:prstGeom>
          <a:solidFill>
            <a:srgbClr val="F4F6FB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2359152"/>
            <a:ext cx="201168" cy="1115568"/>
          </a:xfrm>
          <a:prstGeom prst="roundRect">
            <a:avLst>
              <a:gd name="adj" fmla="val 36364"/>
            </a:avLst>
          </a:prstGeom>
          <a:solidFill>
            <a:srgbClr val="22A96A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679192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2450592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하이브리드 팀의 일상화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280160" y="2834640"/>
            <a:ext cx="7132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사람과 AI 직원이 한 팀으로 협업합니다.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AI가 초안을 만들면, 사람이 전략을 결정합니다.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365760" y="3621024"/>
            <a:ext cx="8412480" cy="1115568"/>
          </a:xfrm>
          <a:prstGeom prst="roundRect">
            <a:avLst>
              <a:gd name="adj" fmla="val 8197"/>
            </a:avLst>
          </a:prstGeom>
          <a:solidFill>
            <a:srgbClr val="F4F6FB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3621024"/>
            <a:ext cx="201168" cy="1115568"/>
          </a:xfrm>
          <a:prstGeom prst="roundRect">
            <a:avLst>
              <a:gd name="adj" fmla="val 36364"/>
            </a:avLst>
          </a:prstGeom>
          <a:solidFill>
            <a:srgbClr val="F59E0B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941064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80160" y="3712464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초개인화 AI 비서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280160" y="4096512"/>
            <a:ext cx="7132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개인의 선호, 말투, 데이터 습득 경로를 학습한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맞춤형 AI 비서가 직원별로 보급됩니다.</a:t>
            </a:r>
            <a:endParaRPr lang="en-US" sz="1200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2F1EDEC8-2C12-9B2C-9A39-E66D4CE049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560320" cy="914400"/>
          </a:xfrm>
          <a:prstGeom prst="rect">
            <a:avLst/>
          </a:prstGeom>
          <a:solidFill>
            <a:srgbClr val="4A90D9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실무 활용 사례 01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4114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경영지원 / HR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채용 및 근태 관리 자동화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4114800" cy="38404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7200" y="10972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어떻게 작동하나요?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1600200"/>
            <a:ext cx="347472" cy="347472"/>
          </a:xfrm>
          <a:prstGeom prst="ellipse">
            <a:avLst/>
          </a:prstGeom>
          <a:solidFill>
            <a:srgbClr val="4A90D9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" y="16002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60120" y="157276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수백 명의 지원자 이력서를 AI가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직무 적합도에 따라 1차 스크리닝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560320"/>
            <a:ext cx="347472" cy="347472"/>
          </a:xfrm>
          <a:prstGeom prst="ellipse">
            <a:avLst/>
          </a:prstGeom>
          <a:solidFill>
            <a:srgbClr val="4A90D9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256032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60120" y="253288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면접 가능 시간 확인 후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캘린더에 자동 등록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02920" y="3520440"/>
            <a:ext cx="347472" cy="347472"/>
          </a:xfrm>
          <a:prstGeom prst="ellipse">
            <a:avLst/>
          </a:prstGeom>
          <a:solidFill>
            <a:srgbClr val="4A90D9"/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" y="3520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60120" y="349300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면접 제안 메일 초안 자동 작성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663440" y="1005840"/>
            <a:ext cx="4206240" cy="3840480"/>
          </a:xfrm>
          <a:prstGeom prst="roundRect">
            <a:avLst>
              <a:gd name="adj" fmla="val 2857"/>
            </a:avLst>
          </a:prstGeom>
          <a:solidFill>
            <a:srgbClr val="111D45"/>
          </a:solidFill>
          <a:ln/>
        </p:spPr>
      </p:sp>
      <p:sp>
        <p:nvSpPr>
          <p:cNvPr id="19" name="Text 17"/>
          <p:cNvSpPr/>
          <p:nvPr/>
        </p:nvSpPr>
        <p:spPr>
          <a:xfrm>
            <a:off x="4846320" y="10972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실제 활용 예시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846320" y="1554480"/>
            <a:ext cx="3840480" cy="2560320"/>
          </a:xfrm>
          <a:prstGeom prst="roundRect">
            <a:avLst>
              <a:gd name="adj" fmla="val 2857"/>
            </a:avLst>
          </a:prstGeom>
          <a:solidFill>
            <a:srgbClr val="1A2B5E"/>
          </a:solidFill>
          <a:ln/>
        </p:spPr>
      </p:sp>
      <p:sp>
        <p:nvSpPr>
          <p:cNvPr id="21" name="Text 19"/>
          <p:cNvSpPr/>
          <p:nvPr/>
        </p:nvSpPr>
        <p:spPr>
          <a:xfrm>
            <a:off x="4937760" y="169164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"이번 신입 사원 채용 공고에</a:t>
            </a:r>
            <a:endParaRPr lang="en-US" sz="1200" dirty="0"/>
          </a:p>
          <a:p>
            <a:pPr marL="0" indent="0">
              <a:buNone/>
            </a:pPr>
            <a:r>
              <a:rPr lang="en-US" sz="1200" i="1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적합한 후보자 5명 추려줘"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029200" y="2606040"/>
            <a:ext cx="3383280" cy="1371600"/>
          </a:xfrm>
          <a:prstGeom prst="roundRect">
            <a:avLst>
              <a:gd name="adj" fmla="val 4000"/>
            </a:avLst>
          </a:prstGeom>
          <a:solidFill>
            <a:srgbClr val="4A90D9">
              <a:alpha val="8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120640" y="265176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자동 실행: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메일함 + 채용사이트 탐색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적합 후보자 리스트 작성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면접 제안 메일 초안 완성</a:t>
            </a:r>
            <a:endParaRPr lang="en-US" sz="11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4114800"/>
            <a:ext cx="320040" cy="320040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5257800" y="413308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2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예상 효과: HR 담당자의 서류 검토 시간 70% 절감</a:t>
            </a:r>
            <a:endParaRPr lang="en-US" sz="1100" dirty="0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C334CE3B-4B5D-61AC-18F0-ABB07DDC7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560320" cy="914400"/>
          </a:xfrm>
          <a:prstGeom prst="rect">
            <a:avLst/>
          </a:prstGeom>
          <a:solidFill>
            <a:srgbClr val="22A96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실무 활용 사례 02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4114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마케팅 / 영업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34640" y="18288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데이터 분석 및 리드 발굴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74320" y="1005840"/>
            <a:ext cx="8595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7200" y="10515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모니터링 플로우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417320"/>
            <a:ext cx="1417320" cy="777240"/>
          </a:xfrm>
          <a:prstGeom prst="roundRect">
            <a:avLst>
              <a:gd name="adj" fmla="val 9412"/>
            </a:avLst>
          </a:prstGeom>
          <a:solidFill>
            <a:srgbClr val="4A90D9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141732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경쟁사 뉴스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24시간 수집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874520" y="1764792"/>
            <a:ext cx="246888" cy="45720"/>
          </a:xfrm>
          <a:prstGeom prst="rect">
            <a:avLst/>
          </a:prstGeom>
          <a:solidFill>
            <a:srgbClr val="8899BB"/>
          </a:solidFill>
          <a:ln/>
        </p:spPr>
      </p:sp>
      <p:sp>
        <p:nvSpPr>
          <p:cNvPr id="12" name="Shape 10"/>
          <p:cNvSpPr/>
          <p:nvPr/>
        </p:nvSpPr>
        <p:spPr>
          <a:xfrm>
            <a:off x="2121408" y="1417320"/>
            <a:ext cx="1417320" cy="777240"/>
          </a:xfrm>
          <a:prstGeom prst="roundRect">
            <a:avLst>
              <a:gd name="adj" fmla="val 9412"/>
            </a:avLst>
          </a:prstGeom>
          <a:solidFill>
            <a:srgbClr val="4A90D9"/>
          </a:solidFill>
          <a:ln/>
        </p:spPr>
      </p:sp>
      <p:sp>
        <p:nvSpPr>
          <p:cNvPr id="13" name="Text 11"/>
          <p:cNvSpPr/>
          <p:nvPr/>
        </p:nvSpPr>
        <p:spPr>
          <a:xfrm>
            <a:off x="2121408" y="141732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가격 변동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자동 감지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538728" y="1764792"/>
            <a:ext cx="246888" cy="45720"/>
          </a:xfrm>
          <a:prstGeom prst="rect">
            <a:avLst/>
          </a:prstGeom>
          <a:solidFill>
            <a:srgbClr val="8899BB"/>
          </a:solidFill>
          <a:ln/>
        </p:spPr>
      </p:sp>
      <p:sp>
        <p:nvSpPr>
          <p:cNvPr id="15" name="Shape 13"/>
          <p:cNvSpPr/>
          <p:nvPr/>
        </p:nvSpPr>
        <p:spPr>
          <a:xfrm>
            <a:off x="3785616" y="1417320"/>
            <a:ext cx="1417320" cy="777240"/>
          </a:xfrm>
          <a:prstGeom prst="roundRect">
            <a:avLst>
              <a:gd name="adj" fmla="val 9412"/>
            </a:avLst>
          </a:prstGeom>
          <a:solidFill>
            <a:srgbClr val="4A90D9"/>
          </a:solidFill>
          <a:ln/>
        </p:spPr>
      </p:sp>
      <p:sp>
        <p:nvSpPr>
          <p:cNvPr id="16" name="Text 14"/>
          <p:cNvSpPr/>
          <p:nvPr/>
        </p:nvSpPr>
        <p:spPr>
          <a:xfrm>
            <a:off x="3785616" y="141732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분석 보고서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자동 생성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202936" y="1764792"/>
            <a:ext cx="246888" cy="45720"/>
          </a:xfrm>
          <a:prstGeom prst="rect">
            <a:avLst/>
          </a:prstGeom>
          <a:solidFill>
            <a:srgbClr val="8899BB"/>
          </a:solidFill>
          <a:ln/>
        </p:spPr>
      </p:sp>
      <p:sp>
        <p:nvSpPr>
          <p:cNvPr id="18" name="Shape 16"/>
          <p:cNvSpPr/>
          <p:nvPr/>
        </p:nvSpPr>
        <p:spPr>
          <a:xfrm>
            <a:off x="5449824" y="1417320"/>
            <a:ext cx="1417320" cy="777240"/>
          </a:xfrm>
          <a:prstGeom prst="roundRect">
            <a:avLst>
              <a:gd name="adj" fmla="val 9412"/>
            </a:avLst>
          </a:prstGeom>
          <a:solidFill>
            <a:srgbClr val="4A90D9"/>
          </a:solidFill>
          <a:ln/>
        </p:spPr>
      </p:sp>
      <p:sp>
        <p:nvSpPr>
          <p:cNvPr id="19" name="Text 17"/>
          <p:cNvSpPr/>
          <p:nvPr/>
        </p:nvSpPr>
        <p:spPr>
          <a:xfrm>
            <a:off x="5449824" y="141732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대응 전략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초안 작성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867144" y="1764792"/>
            <a:ext cx="246888" cy="45720"/>
          </a:xfrm>
          <a:prstGeom prst="rect">
            <a:avLst/>
          </a:prstGeom>
          <a:solidFill>
            <a:srgbClr val="8899BB"/>
          </a:solidFill>
          <a:ln/>
        </p:spPr>
      </p:sp>
      <p:sp>
        <p:nvSpPr>
          <p:cNvPr id="21" name="Shape 19"/>
          <p:cNvSpPr/>
          <p:nvPr/>
        </p:nvSpPr>
        <p:spPr>
          <a:xfrm>
            <a:off x="7114032" y="1417320"/>
            <a:ext cx="1417320" cy="777240"/>
          </a:xfrm>
          <a:prstGeom prst="roundRect">
            <a:avLst>
              <a:gd name="adj" fmla="val 9412"/>
            </a:avLst>
          </a:prstGeom>
          <a:solidFill>
            <a:srgbClr val="4A90D9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141732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슬랙으로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즉시 전달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2514600"/>
            <a:ext cx="8595360" cy="2331720"/>
          </a:xfrm>
          <a:prstGeom prst="roundRect">
            <a:avLst>
              <a:gd name="adj" fmla="val 4706"/>
            </a:avLst>
          </a:prstGeom>
          <a:solidFill>
            <a:srgbClr val="111D45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260604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매일 아침 출근 시, AI가 먼저 보내주는 메시지 ]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48640" y="3063240"/>
            <a:ext cx="8046720" cy="1554480"/>
          </a:xfrm>
          <a:prstGeom prst="roundRect">
            <a:avLst>
              <a:gd name="adj" fmla="val 4706"/>
            </a:avLst>
          </a:prstGeom>
          <a:solidFill>
            <a:srgbClr val="1A2B5E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3127248"/>
            <a:ext cx="7680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[AI 경쟁 모니터링 리포트]  오전 8:30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어제 경쟁사 A가 주요 상품 가격을 10% 인하했습니다.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우리도 대응 프로모션이 필요해 보입니다.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분석 보고서 첨부  →  광고 카피 3가지 초안 작성 완료  →  예산 시뮬레이션 포함</a:t>
            </a:r>
            <a:endParaRPr lang="en-US" sz="1150" dirty="0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D92AE246-0823-0A8F-4F46-FCAE9775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실무 활용 사례 03 &amp; 04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4114800" cy="3840480"/>
          </a:xfrm>
          <a:prstGeom prst="roundRect">
            <a:avLst>
              <a:gd name="adj" fmla="val 2857"/>
            </a:avLst>
          </a:prstGeom>
          <a:solidFill>
            <a:srgbClr val="F4F6FB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005840"/>
            <a:ext cx="4114800" cy="475488"/>
          </a:xfrm>
          <a:prstGeom prst="roundRect">
            <a:avLst>
              <a:gd name="adj" fmla="val 23077"/>
            </a:avLst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5156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기획 / 일반행정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회의 및 문서 사후 관리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11480" y="2029968"/>
            <a:ext cx="256032" cy="256032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201168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화상 회의 실시간 자막 자동 생성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688336"/>
            <a:ext cx="256032" cy="256032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670048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회의 종료 즉시 핵심 내용 요약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346704"/>
            <a:ext cx="256032" cy="256032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328416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액션 아이템 자동 담당자 배정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4005072"/>
            <a:ext cx="256032" cy="256032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3986784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다음 회의 전 초안 자동 작성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572000"/>
            <a:ext cx="3657600" cy="201168"/>
          </a:xfrm>
          <a:prstGeom prst="roundRect">
            <a:avLst>
              <a:gd name="adj" fmla="val 18182"/>
            </a:avLst>
          </a:prstGeom>
          <a:solidFill>
            <a:srgbClr val="F59E0B">
              <a:alpha val="3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45445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회의 후 행정 업무 시간 60% 절감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754880" y="1005840"/>
            <a:ext cx="4114800" cy="3840480"/>
          </a:xfrm>
          <a:prstGeom prst="roundRect">
            <a:avLst>
              <a:gd name="adj" fmla="val 2857"/>
            </a:avLst>
          </a:prstGeom>
          <a:solidFill>
            <a:srgbClr val="111D45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54880" y="1005840"/>
            <a:ext cx="4114800" cy="475488"/>
          </a:xfrm>
          <a:prstGeom prst="roundRect">
            <a:avLst>
              <a:gd name="adj" fmla="val 23077"/>
            </a:avLst>
          </a:prstGeom>
          <a:solidFill>
            <a:srgbClr val="4A90D9"/>
          </a:solidFill>
          <a:ln/>
        </p:spPr>
      </p:sp>
      <p:sp>
        <p:nvSpPr>
          <p:cNvPr id="20" name="Text 18"/>
          <p:cNvSpPr/>
          <p:nvPr/>
        </p:nvSpPr>
        <p:spPr>
          <a:xfrm>
            <a:off x="4937760" y="105156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/ 개발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937760" y="160020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자율 코딩 및 보안 모니터링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937760" y="2029968"/>
            <a:ext cx="3657600" cy="658368"/>
          </a:xfrm>
          <a:prstGeom prst="roundRect">
            <a:avLst>
              <a:gd name="adj" fmla="val 9722"/>
            </a:avLst>
          </a:prstGeom>
          <a:solidFill>
            <a:srgbClr val="1A2B5E"/>
          </a:solidFill>
          <a:ln/>
        </p:spPr>
      </p:sp>
      <p:sp>
        <p:nvSpPr>
          <p:cNvPr id="23" name="Text 21"/>
          <p:cNvSpPr/>
          <p:nvPr/>
        </p:nvSpPr>
        <p:spPr>
          <a:xfrm>
            <a:off x="5074920" y="2075688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코드 오류 자동 탐지 및 수정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937760" y="2834640"/>
            <a:ext cx="3657600" cy="658368"/>
          </a:xfrm>
          <a:prstGeom prst="roundRect">
            <a:avLst>
              <a:gd name="adj" fmla="val 9722"/>
            </a:avLst>
          </a:prstGeom>
          <a:solidFill>
            <a:srgbClr val="1A2B5E"/>
          </a:solidFill>
          <a:ln/>
        </p:spPr>
      </p:sp>
      <p:sp>
        <p:nvSpPr>
          <p:cNvPr id="25" name="Text 23"/>
          <p:cNvSpPr/>
          <p:nvPr/>
        </p:nvSpPr>
        <p:spPr>
          <a:xfrm>
            <a:off x="5074920" y="288036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장애 발생 시 로그 분석 후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원인 파악 + 패치 제안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937760" y="3639312"/>
            <a:ext cx="3657600" cy="658368"/>
          </a:xfrm>
          <a:prstGeom prst="roundRect">
            <a:avLst>
              <a:gd name="adj" fmla="val 9722"/>
            </a:avLst>
          </a:prstGeom>
          <a:solidFill>
            <a:srgbClr val="1A2B5E"/>
          </a:solidFill>
          <a:ln/>
        </p:spPr>
      </p:sp>
      <p:sp>
        <p:nvSpPr>
          <p:cNvPr id="27" name="Text 25"/>
          <p:cNvSpPr/>
          <p:nvPr/>
        </p:nvSpPr>
        <p:spPr>
          <a:xfrm>
            <a:off x="5074920" y="3685032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보안 취약점 24시간 모니터링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937760" y="4572000"/>
            <a:ext cx="3657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B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장애 대응 시간 80% 단축</a:t>
            </a:r>
            <a:endParaRPr lang="en-US" sz="1100" dirty="0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B08654FE-CF60-FC44-4782-411CD0272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직무별 AI 자동화 성숙도 비교 (2026)</a:t>
            </a:r>
            <a:endParaRPr lang="en-US" sz="24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365760" y="1005840"/>
          <a:ext cx="841248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76B80F70-3D72-950E-FB64-E0EFD28A8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도입 3단계 로드맵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063240" y="2377440"/>
            <a:ext cx="365760" cy="109728"/>
          </a:xfrm>
          <a:prstGeom prst="rect">
            <a:avLst/>
          </a:prstGeom>
          <a:solidFill>
            <a:srgbClr val="8899BB"/>
          </a:solidFill>
          <a:ln/>
        </p:spPr>
      </p:sp>
      <p:sp>
        <p:nvSpPr>
          <p:cNvPr id="5" name="Shape 3"/>
          <p:cNvSpPr/>
          <p:nvPr/>
        </p:nvSpPr>
        <p:spPr>
          <a:xfrm>
            <a:off x="5806440" y="2377440"/>
            <a:ext cx="365760" cy="109728"/>
          </a:xfrm>
          <a:prstGeom prst="rect">
            <a:avLst/>
          </a:prstGeom>
          <a:solidFill>
            <a:srgbClr val="8899BB"/>
          </a:solidFill>
          <a:ln/>
        </p:spPr>
      </p:sp>
      <p:sp>
        <p:nvSpPr>
          <p:cNvPr id="6" name="Shape 4"/>
          <p:cNvSpPr/>
          <p:nvPr/>
        </p:nvSpPr>
        <p:spPr>
          <a:xfrm>
            <a:off x="320040" y="1005840"/>
            <a:ext cx="2651760" cy="3794760"/>
          </a:xfrm>
          <a:prstGeom prst="roundRect">
            <a:avLst>
              <a:gd name="adj" fmla="val 4138"/>
            </a:avLst>
          </a:prstGeom>
          <a:solidFill>
            <a:srgbClr val="7BB3E8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20040" y="10972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20040" y="137160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6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~ 3개월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2004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D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기반 구축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2240280"/>
            <a:ext cx="1920240" cy="0"/>
          </a:xfrm>
          <a:prstGeom prst="line">
            <a:avLst/>
          </a:prstGeom>
          <a:noFill/>
          <a:ln w="10160">
            <a:solidFill>
              <a:srgbClr val="8899B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8640" y="2395728"/>
            <a:ext cx="201168" cy="201168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235915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D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주요 업무 프로세스 AI 적합성 진단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3108960"/>
            <a:ext cx="201168" cy="201168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3072384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D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파일럿 부서 선정 및 툴 도입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822192"/>
            <a:ext cx="201168" cy="201168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3785616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D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데이터 정비 및 AI 리터러시 교육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154680" y="1005840"/>
            <a:ext cx="2651760" cy="3794760"/>
          </a:xfrm>
          <a:prstGeom prst="roundRect">
            <a:avLst>
              <a:gd name="adj" fmla="val 4138"/>
            </a:avLst>
          </a:prstGeom>
          <a:solidFill>
            <a:srgbClr val="4A90D9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154680" y="10972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AC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154680" y="137160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~ 9개월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1546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확산 및 통합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520440" y="2240280"/>
            <a:ext cx="1920240" cy="0"/>
          </a:xfrm>
          <a:prstGeom prst="line">
            <a:avLst/>
          </a:prstGeom>
          <a:noFill/>
          <a:ln w="10160">
            <a:solidFill>
              <a:srgbClr val="AACC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383280" y="2395728"/>
            <a:ext cx="201168" cy="20116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0" y="235915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전사 AI 에이전트 파이프라인 구축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383280" y="3108960"/>
            <a:ext cx="201168" cy="20116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0" y="3072384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하이브리드 팀 운영 모델 확립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383280" y="3822192"/>
            <a:ext cx="201168" cy="20116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3657600" y="3785616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자동화 KPI 설정 및 성과 측정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989320" y="1005840"/>
            <a:ext cx="2651760" cy="3794760"/>
          </a:xfrm>
          <a:prstGeom prst="roundRect">
            <a:avLst>
              <a:gd name="adj" fmla="val 4138"/>
            </a:avLst>
          </a:prstGeom>
          <a:solidFill>
            <a:srgbClr val="1A2B5E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5989320" y="10972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AC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989320" y="137160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10개월 ~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9893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최적화 &amp; 혁신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6355080" y="2240280"/>
            <a:ext cx="1920240" cy="0"/>
          </a:xfrm>
          <a:prstGeom prst="line">
            <a:avLst/>
          </a:prstGeom>
          <a:noFill/>
          <a:ln w="10160">
            <a:solidFill>
              <a:srgbClr val="AACCF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217920" y="2395728"/>
            <a:ext cx="201168" cy="20116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6492240" y="235915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맞춤형 AI 비서 전사 배포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6217920" y="3108960"/>
            <a:ext cx="201168" cy="20116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6492240" y="3072384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성숙도 고도화 및 재설계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6217920" y="3822192"/>
            <a:ext cx="201168" cy="20116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6492240" y="3785616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경쟁사 대비 AI 우위 확보</a:t>
            </a:r>
            <a:endParaRPr lang="en-US" sz="1100" dirty="0"/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D854D7E1-13C8-8F1B-9393-F2968C319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기대 효과 &amp; 리스크 관리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4114800" cy="3840480"/>
          </a:xfrm>
          <a:prstGeom prst="roundRect">
            <a:avLst>
              <a:gd name="adj" fmla="val 2857"/>
            </a:avLst>
          </a:prstGeom>
          <a:solidFill>
            <a:srgbClr val="F4F6FB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09728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도입 기대 효과 ]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60020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94360" y="1645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업무 생산성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240280" y="162763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22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+40%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19202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반복 업무 자동화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" y="237744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94360" y="242316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의사결정 속도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240280" y="240487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22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3배 향상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94360" y="269748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실시간 데이터 분석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31546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94360" y="320040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운영 비용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240280" y="318211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22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-25%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94360" y="347472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기반 프로세스 최적화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393192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94360" y="39776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직원 만족도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240280" y="395935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22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+35%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" y="425196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단순 업무 경감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4114800" cy="3840480"/>
          </a:xfrm>
          <a:prstGeom prst="roundRect">
            <a:avLst>
              <a:gd name="adj" fmla="val 2857"/>
            </a:avLst>
          </a:prstGeom>
          <a:solidFill>
            <a:srgbClr val="F4F6FB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937760" y="109728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주요 리스크 &amp; 대응 ]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4937760" y="160020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074920" y="1645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[!] 데이터 보안 및 개인정보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074920" y="19202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내부망 AI 운영 / 데이터 암호화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937760" y="237744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074920" y="242316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[!] 직원 저항 및 변화 관리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074920" y="26974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단계적 도입 + 리터러시 교육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937760" y="31546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5074920" y="320040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[!] AI 오류 및 할루시네이션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074920" y="34747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사람 검수 프로세스 병행 유지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937760" y="393192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127000" dist="25400" dir="2700000" algn="bl" rotWithShape="0">
              <a:srgbClr val="1A2B5E">
                <a:alpha val="10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5074920" y="397764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[!] 과도한 AI 의존도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074920" y="42519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인간 최종 의사결정권 명시</a:t>
            </a:r>
            <a:endParaRPr lang="en-US" sz="1100" dirty="0"/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A193E1C6-E447-6B02-108C-7EED8CA54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3657600" cy="3657600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3200400" cy="3200400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3657600"/>
            <a:ext cx="2286000" cy="2286000"/>
          </a:xfrm>
          <a:prstGeom prst="ellipse">
            <a:avLst/>
          </a:prstGeom>
          <a:solidFill>
            <a:srgbClr val="4A90D9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3657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BB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결론 &amp; 권고 사항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822960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지금이 AI 전환의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황금 타이밍입니다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640080" y="2468880"/>
            <a:ext cx="7863840" cy="621792"/>
          </a:xfrm>
          <a:prstGeom prst="roundRect">
            <a:avLst>
              <a:gd name="adj" fmla="val 11765"/>
            </a:avLst>
          </a:prstGeom>
          <a:solidFill>
            <a:srgbClr val="1A2B5E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2468880"/>
            <a:ext cx="594360" cy="621792"/>
          </a:xfrm>
          <a:prstGeom prst="roundRect">
            <a:avLst>
              <a:gd name="adj" fmla="val 12308"/>
            </a:avLst>
          </a:prstGeom>
          <a:solidFill>
            <a:srgbClr val="4A90D9">
              <a:alpha val="80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468880"/>
            <a:ext cx="594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371600" y="2514600"/>
            <a:ext cx="6949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이달 내 AI 도입 TF팀 구성 및 파일럿 부서 선정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3218688"/>
            <a:ext cx="7863840" cy="621792"/>
          </a:xfrm>
          <a:prstGeom prst="roundRect">
            <a:avLst>
              <a:gd name="adj" fmla="val 11765"/>
            </a:avLst>
          </a:prstGeom>
          <a:solidFill>
            <a:srgbClr val="1A2B5E"/>
          </a:solidFill>
          <a:ln/>
        </p:spPr>
      </p:sp>
      <p:sp>
        <p:nvSpPr>
          <p:cNvPr id="12" name="Shape 10"/>
          <p:cNvSpPr/>
          <p:nvPr/>
        </p:nvSpPr>
        <p:spPr>
          <a:xfrm>
            <a:off x="640080" y="3218688"/>
            <a:ext cx="594360" cy="621792"/>
          </a:xfrm>
          <a:prstGeom prst="roundRect">
            <a:avLst>
              <a:gd name="adj" fmla="val 12308"/>
            </a:avLst>
          </a:prstGeom>
          <a:solidFill>
            <a:srgbClr val="7BB3E8">
              <a:alpha val="8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218688"/>
            <a:ext cx="594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BB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264408"/>
            <a:ext cx="6949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3개월 내 주요 직무 자동화 진단 리포트 완성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40080" y="3968496"/>
            <a:ext cx="7863840" cy="621792"/>
          </a:xfrm>
          <a:prstGeom prst="roundRect">
            <a:avLst>
              <a:gd name="adj" fmla="val 11765"/>
            </a:avLst>
          </a:prstGeom>
          <a:solidFill>
            <a:srgbClr val="1A2B5E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" y="3968496"/>
            <a:ext cx="594360" cy="621792"/>
          </a:xfrm>
          <a:prstGeom prst="roundRect">
            <a:avLst>
              <a:gd name="adj" fmla="val 12308"/>
            </a:avLst>
          </a:prstGeom>
          <a:solidFill>
            <a:srgbClr val="C9DBF9">
              <a:alpha val="8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968496"/>
            <a:ext cx="594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4014216"/>
            <a:ext cx="6949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6개월 내 전사 AI 로드맵 확정 및 예산 승인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20" name="Text 18"/>
          <p:cNvSpPr/>
          <p:nvPr/>
        </p:nvSpPr>
        <p:spPr>
          <a:xfrm>
            <a:off x="0" y="48188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C9D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전환은 기술 도입이 아니라 경쟁력의 재정의입니다.</a:t>
            </a:r>
            <a:endParaRPr lang="en-US" sz="1200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51F1CDB8-07FD-9372-6138-9DAD1BE18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4005822"/>
            <a:ext cx="1143000" cy="9494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E3CFB-6509-2F07-0B72-FDB2E801B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12">
            <a:extLst>
              <a:ext uri="{FF2B5EF4-FFF2-40B4-BE49-F238E27FC236}">
                <a16:creationId xmlns:a16="http://schemas.microsoft.com/office/drawing/2014/main" id="{78285508-3745-C7F7-0623-FE3096D05179}"/>
              </a:ext>
            </a:extLst>
          </p:cNvPr>
          <p:cNvSpPr/>
          <p:nvPr/>
        </p:nvSpPr>
        <p:spPr>
          <a:xfrm>
            <a:off x="1371600" y="3264408"/>
            <a:ext cx="6949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3개월 내 주요 직무 자동화 진단 리포트 완성</a:t>
            </a:r>
            <a:endParaRPr lang="en-US" sz="13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2743581-5B9F-BEFD-F77C-AA203479C2D7}"/>
              </a:ext>
            </a:extLst>
          </p:cNvPr>
          <p:cNvSpPr/>
          <p:nvPr/>
        </p:nvSpPr>
        <p:spPr>
          <a:xfrm>
            <a:off x="1371600" y="4014216"/>
            <a:ext cx="6949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6개월 내 전사 AI 로드맵 확정 및 예산 승인</a:t>
            </a:r>
            <a:endParaRPr lang="en-US" sz="1300" dirty="0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5B1074E5-9628-650C-F167-39FC4884F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23EB5C0-A5EE-00D5-1742-B8D7E13F8439}"/>
              </a:ext>
            </a:extLst>
          </p:cNvPr>
          <p:cNvSpPr txBox="1"/>
          <p:nvPr/>
        </p:nvSpPr>
        <p:spPr>
          <a:xfrm>
            <a:off x="3800475" y="2712919"/>
            <a:ext cx="1374094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hlinkClick r:id="rId4"/>
              </a:rPr>
              <a:t>www.skillagit.com</a:t>
            </a:r>
            <a:r>
              <a:rPr lang="en-US" altLang="ko-KR" sz="10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4018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670</Words>
  <Application>Microsoft Office PowerPoint</Application>
  <PresentationFormat>화면 슬라이드 쇼(16:9)</PresentationFormat>
  <Paragraphs>150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5" baseType="lpstr">
      <vt:lpstr>나눔고딕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AI 업무 자동화 전략 보고서</dc:title>
  <dc:subject>PptxGenJS Presentation</dc:subject>
  <dc:creator>PptxGenJS</dc:creator>
  <cp:lastModifiedBy>박 상준</cp:lastModifiedBy>
  <cp:revision>2</cp:revision>
  <dcterms:created xsi:type="dcterms:W3CDTF">2026-06-12T04:39:21Z</dcterms:created>
  <dcterms:modified xsi:type="dcterms:W3CDTF">2026-06-22T23:28:32Z</dcterms:modified>
</cp:coreProperties>
</file>