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Montserrat ExtraBold" panose="00000900000000000000" pitchFamily="2" charset="0"/>
      <p:bold r:id="rId17"/>
      <p:boldItalic r:id="rId18"/>
    </p:embeddedFont>
    <p:embeddedFont>
      <p:font typeface="Noto Sans KR" panose="020B0200000000000000" pitchFamily="50" charset="-127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5C3B96-6163-44A4-978E-745F90AA3EE0}">
  <a:tblStyle styleId="{CF5C3B96-6163-44A4-978E-745F90AA3EE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4943475"/>
            <a:ext cx="10572750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857250" y="1514475"/>
            <a:ext cx="105727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D948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STARTUP NAME OR LOGO</a:t>
            </a:r>
            <a:endParaRPr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857250" y="1962150"/>
            <a:ext cx="1110138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시장 패러다임을 바꿀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800" b="0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 차세대 비즈니스 혁신 플랫폼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857250" y="3724275"/>
            <a:ext cx="105727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시장의 고질적 문제를 기술로 해결하고 생태계를 지배하는 혁신 비전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857250" y="5153025"/>
            <a:ext cx="550366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발표자</a:t>
            </a:r>
            <a:r>
              <a:rPr lang="en-US" sz="1200" b="1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: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2737323" y="5153025"/>
            <a:ext cx="745033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투자</a:t>
            </a:r>
            <a:r>
              <a:rPr lang="en-US" sz="1200" b="1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1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단계</a:t>
            </a:r>
            <a:r>
              <a:rPr lang="en-US" sz="1200" b="1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: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4637484"/>
            <a:ext cx="10668000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2378422"/>
            <a:ext cx="3397150" cy="1925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97275" y="2378422"/>
            <a:ext cx="3397299" cy="1925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32700" y="2378422"/>
            <a:ext cx="3397150" cy="1925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11647" y="4837509"/>
            <a:ext cx="126057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1009650" y="2759422"/>
            <a:ext cx="2901850" cy="60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 b="0" i="0" u="none" strike="noStrike" cap="none">
                <a:solidFill>
                  <a:srgbClr val="0D948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3.5배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1009650" y="3481387"/>
            <a:ext cx="2901850" cy="47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4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전년 동기 대비 거래액 성장률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rPr>
              <a:t>(최근 12개월 실적 기준)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4644925" y="2759422"/>
            <a:ext cx="2901999" cy="60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 b="0" i="0" u="none" strike="noStrike" cap="none">
                <a:solidFill>
                  <a:srgbClr val="2563EB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82%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4644925" y="3481387"/>
            <a:ext cx="2901999" cy="47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4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초기 도입 고객 유지율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rPr>
              <a:t>(업계 최고 수준의 리텐션 지표)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8280350" y="2759422"/>
            <a:ext cx="2901850" cy="60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 b="0" i="0" u="none" strike="noStrike" cap="none">
                <a:solidFill>
                  <a:srgbClr val="EA580C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150억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8280350" y="3481387"/>
            <a:ext cx="2901850" cy="47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4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올해 달성 예상 연간 구독 매출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50" b="0" i="0" u="none" strike="noStrike" cap="none">
                <a:solidFill>
                  <a:srgbClr val="94A3B8"/>
                </a:solidFill>
                <a:latin typeface="Noto Sans KR"/>
                <a:ea typeface="Noto Sans KR"/>
                <a:cs typeface="Noto Sans KR"/>
                <a:sym typeface="Noto Sans KR"/>
              </a:rPr>
              <a:t>(안정적인 ARR 구조 확보)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Executive Summary</a:t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658367"/>
            <a:ext cx="5143500" cy="226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658367"/>
            <a:ext cx="5143500" cy="226114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1104900" y="3001267"/>
            <a:ext cx="4680585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D9488"/>
                </a:solidFill>
                <a:latin typeface="Noto Sans KR"/>
                <a:ea typeface="Noto Sans KR"/>
                <a:cs typeface="Noto Sans KR"/>
                <a:sym typeface="Noto Sans KR"/>
              </a:rPr>
              <a:t>1. 기존 legacy 방식의 높은 고정비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1104900" y="3429892"/>
            <a:ext cx="44577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1104900" y="3639442"/>
            <a:ext cx="44577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현재 시장의 사업자들은 비효율적 수작업과 오래된 프로세스로 인해 매출액 대비 높은 비용을 단순 운영 관리비에 소모하고 있어 수익성 확보가 어렵습니다.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6629400" y="3001267"/>
            <a:ext cx="4680585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D9488"/>
                </a:solidFill>
                <a:latin typeface="Noto Sans KR"/>
                <a:ea typeface="Noto Sans KR"/>
                <a:cs typeface="Noto Sans KR"/>
                <a:sym typeface="Noto Sans KR"/>
              </a:rPr>
              <a:t>2. 파편화된 데이터와 관리 한계</a:t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6629400" y="3429892"/>
            <a:ext cx="44577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6629400" y="3639442"/>
            <a:ext cx="44577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모든 데이터가 부서 및 시스템별로 단절되어 있으며, 실시간 업무 흐름 모니터링이 불가능하여 발생하는 휴먼 에러가 매년 기업 평판 리스크를 초래하고 있습니다.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시장의 심각한 비효율성과 한계</a:t>
            </a: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79265"/>
            <a:ext cx="51435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6"/>
          <p:cNvSpPr txBox="1"/>
          <p:nvPr/>
        </p:nvSpPr>
        <p:spPr>
          <a:xfrm>
            <a:off x="762000" y="2074515"/>
            <a:ext cx="5400675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모든 과정을 하나로 통합하는 지능형 플랫폼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1095375" y="2522190"/>
            <a:ext cx="48101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혁신적인 올인원 UI: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복잡한 도구 없이 대시보드 단 하나에서 실시간 원클릭 통합 관리 환경을 제공합니다.</a:t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1095375" y="3242220"/>
            <a:ext cx="48101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최대 80% 업무 절감: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반복되던 핵심 운영 사이클을 알고리즘과 인프라 고도화로 전격 단축시켜 혁신을 체감하도록 합니다.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1095375" y="3962251"/>
            <a:ext cx="4810125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오차 없는 신뢰도 구축:</a:t>
            </a: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데이터 입출력 오류율을 0%에 근접하도록 설계하여 고품질 의사결정이 가능합니다.</a:t>
            </a:r>
            <a:endParaRPr/>
          </a:p>
        </p:txBody>
      </p:sp>
      <p:pic>
        <p:nvPicPr>
          <p:cNvPr id="134" name="Google Shape;134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6025" y="1988790"/>
            <a:ext cx="5124450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2541240"/>
            <a:ext cx="16311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3261270"/>
            <a:ext cx="16311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3981301"/>
            <a:ext cx="16311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당사가 제안하는 최고의 솔루션</a:t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1291530"/>
            <a:ext cx="10668000" cy="499496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1566564" y="5309145"/>
            <a:ext cx="9058721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매년 전년 대비 연평균 성장률(CAGR) 18.5% 이상의 가파른 디지털 대전환 추이가 나타나고 있는 핵심 전략 시장입니다.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시장 정의 및 잠재력 (TAM / SAM / SOM)</a:t>
            </a:r>
            <a:endParaRPr/>
          </a:p>
        </p:txBody>
      </p:sp>
      <p:sp>
        <p:nvSpPr>
          <p:cNvPr id="148" name="Google Shape;148;p17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201316"/>
            <a:ext cx="3390900" cy="3175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1025" y="2201316"/>
            <a:ext cx="3409950" cy="3175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9100" y="2201316"/>
            <a:ext cx="3390900" cy="317539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8"/>
          <p:cNvSpPr txBox="1"/>
          <p:nvPr/>
        </p:nvSpPr>
        <p:spPr>
          <a:xfrm>
            <a:off x="3650902" y="2448966"/>
            <a:ext cx="254347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CBD5E1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/>
          </a:p>
        </p:txBody>
      </p:sp>
      <p:sp>
        <p:nvSpPr>
          <p:cNvPr id="158" name="Google Shape;158;p18"/>
          <p:cNvSpPr txBox="1"/>
          <p:nvPr/>
        </p:nvSpPr>
        <p:spPr>
          <a:xfrm>
            <a:off x="1038225" y="3163341"/>
            <a:ext cx="298037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SaaS 정기 구독 모델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1038225" y="3611016"/>
            <a:ext cx="2980372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고객사의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규모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(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계정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수 및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처리량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)에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따른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맞춤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티어별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합리적인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요금을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매월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정기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부과하며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예측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가능한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ARR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지표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성장을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확보합니다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160" name="Google Shape;160;p18"/>
          <p:cNvSpPr txBox="1"/>
          <p:nvPr/>
        </p:nvSpPr>
        <p:spPr>
          <a:xfrm>
            <a:off x="7289452" y="2458491"/>
            <a:ext cx="254347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D9488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dirty="0"/>
          </a:p>
        </p:txBody>
      </p:sp>
      <p:sp>
        <p:nvSpPr>
          <p:cNvPr id="161" name="Google Shape;161;p18"/>
          <p:cNvSpPr txBox="1"/>
          <p:nvPr/>
        </p:nvSpPr>
        <p:spPr>
          <a:xfrm>
            <a:off x="4676775" y="3172866"/>
            <a:ext cx="298037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거래 기반 거래 수수료</a:t>
            </a:r>
            <a:endParaRPr/>
          </a:p>
        </p:txBody>
      </p:sp>
      <p:sp>
        <p:nvSpPr>
          <p:cNvPr id="162" name="Google Shape;162;p18"/>
          <p:cNvSpPr txBox="1"/>
          <p:nvPr/>
        </p:nvSpPr>
        <p:spPr>
          <a:xfrm>
            <a:off x="4676775" y="3620541"/>
            <a:ext cx="2838450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플랫폼 내부에서 발생하고 체결되는 모든 유료 서비스 거래의 총 결제 대금 대비 1.5% ~ 3.0% 범위 내외의 거래 수수료를 즉시 취득합니다.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10928002" y="2448966"/>
            <a:ext cx="254347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CBD5E1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8315325" y="3163341"/>
            <a:ext cx="2980372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엔터프라이즈 커스텀 패키지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8315325" y="3944391"/>
            <a:ext cx="2838450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초대형 엔터프라이즈 및 공공기관 고객사의 고유 인프라 요구에 맞춰 전용 보안 프레임워크와 온프레미스 구축 솔루션 일회성 비용을 별도 제공합니다.</a:t>
            </a:r>
            <a:endParaRPr/>
          </a:p>
        </p:txBody>
      </p:sp>
      <p:pic>
        <p:nvPicPr>
          <p:cNvPr id="166" name="Google Shape;166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8225" y="2563266"/>
            <a:ext cx="281582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76775" y="2572791"/>
            <a:ext cx="281582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15325" y="2563266"/>
            <a:ext cx="281582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안정적이고 지속 가능한 비즈니스 모델</a:t>
            </a:r>
            <a:endParaRPr/>
          </a:p>
        </p:txBody>
      </p:sp>
      <p:sp>
        <p:nvSpPr>
          <p:cNvPr id="170" name="Google Shape;170;p18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1291530"/>
            <a:ext cx="10668000" cy="499496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 txBox="1"/>
          <p:nvPr/>
        </p:nvSpPr>
        <p:spPr>
          <a:xfrm>
            <a:off x="1033164" y="5637758"/>
            <a:ext cx="1012567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현재 확보된 대기 고객 풀 및 검증된 가치를 바탕으로, 내년 신규 기능 확장 시점에 맞추어 연 매출 100억 달성 궤도 진입을 확신합니다.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지속 성장을 보여주는 트랙션 지표 및 예측 매출</a:t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340471"/>
            <a:ext cx="10668000" cy="28969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6" name="Google Shape;186;p20"/>
          <p:cNvGraphicFramePr/>
          <p:nvPr/>
        </p:nvGraphicFramePr>
        <p:xfrm>
          <a:off x="771525" y="2349996"/>
          <a:ext cx="10648925" cy="2877875"/>
        </p:xfrm>
        <a:graphic>
          <a:graphicData uri="http://schemas.openxmlformats.org/drawingml/2006/table">
            <a:tbl>
              <a:tblPr firstRow="1" bandRow="1">
                <a:noFill/>
                <a:tableStyleId>{CF5C3B96-6163-44A4-978E-745F90AA3EE0}</a:tableStyleId>
              </a:tblPr>
              <a:tblGrid>
                <a:gridCol w="2998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5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1A366E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주요 비교 항목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0D9488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당사 솔루션 (우수)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기존 경쟁사 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3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외산 솔루션 B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3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1A366E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초기 도입 소요 시간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0D9488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당일 완료 (API 연동 기반)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평균 4주일 이상 필요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수 주일 이상 걸림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1A366E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커스텀 및 커스터마이징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0D9488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매우 유연함 (국내 최적화)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대부분 불가능하거나 고비용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원천적 적용 불가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1A366E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도입 대비 유지관리 효율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0D9488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뛰어남</a:t>
                      </a:r>
                      <a:endParaRPr/>
                    </a:p>
                  </a:txBody>
                  <a:tcPr marL="2403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한계 있음</a:t>
                      </a:r>
                      <a:endParaRPr/>
                    </a:p>
                  </a:txBody>
                  <a:tcPr marL="2403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부적합</a:t>
                      </a:r>
                      <a:endParaRPr/>
                    </a:p>
                  </a:txBody>
                  <a:tcPr marL="24035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1A366E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고객 보안 및 내부 전동 솔루션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1" i="0" u="none" strike="noStrike" cap="none">
                          <a:solidFill>
                            <a:srgbClr val="0D9488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완전 충족 (보안 인증 확보)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보안 우려 지적됨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475569"/>
                          </a:solidFill>
                          <a:latin typeface="Noto Sans KR"/>
                          <a:ea typeface="Noto Sans KR"/>
                          <a:cs typeface="Noto Sans KR"/>
                          <a:sym typeface="Noto Sans KR"/>
                        </a:rPr>
                        <a:t>해외 법규에만 대응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7" name="Google Shape;187;p20"/>
          <p:cNvSpPr/>
          <p:nvPr/>
        </p:nvSpPr>
        <p:spPr>
          <a:xfrm>
            <a:off x="771525" y="3503265"/>
            <a:ext cx="299873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3770262" y="3503265"/>
            <a:ext cx="270063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6470898" y="3503265"/>
            <a:ext cx="284455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9315450" y="3503265"/>
            <a:ext cx="21050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771525" y="4076551"/>
            <a:ext cx="299873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3770262" y="4076551"/>
            <a:ext cx="270063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6470898" y="4076551"/>
            <a:ext cx="284455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9315450" y="4076551"/>
            <a:ext cx="21050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771525" y="4649837"/>
            <a:ext cx="299873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3770262" y="4649837"/>
            <a:ext cx="270063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6470898" y="4649837"/>
            <a:ext cx="284455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9315450" y="4649837"/>
            <a:ext cx="21050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1200" y="4290863"/>
            <a:ext cx="126057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39498" y="4290863"/>
            <a:ext cx="126057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2116" y="4290863"/>
            <a:ext cx="126057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92116" y="4290863"/>
            <a:ext cx="126057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1200" y="4290863"/>
            <a:ext cx="126057" cy="16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39498" y="4290863"/>
            <a:ext cx="126057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시장 선도를 위한 확실한 경쟁 우위</a:t>
            </a:r>
            <a:endParaRPr/>
          </a:p>
        </p:txBody>
      </p:sp>
      <p:sp>
        <p:nvSpPr>
          <p:cNvPr id="206" name="Google Shape;206;p20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153096"/>
            <a:ext cx="3397299" cy="327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7424" y="2153096"/>
            <a:ext cx="3397299" cy="327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2849" y="2153096"/>
            <a:ext cx="3397299" cy="327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89075" y="2448371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 txBox="1"/>
          <p:nvPr/>
        </p:nvSpPr>
        <p:spPr>
          <a:xfrm>
            <a:off x="887093" y="3819971"/>
            <a:ext cx="314711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김 대표</a:t>
            </a:r>
            <a:endParaRPr/>
          </a:p>
        </p:txBody>
      </p:sp>
      <p:sp>
        <p:nvSpPr>
          <p:cNvPr id="217" name="Google Shape;217;p21"/>
          <p:cNvSpPr txBox="1"/>
          <p:nvPr/>
        </p:nvSpPr>
        <p:spPr>
          <a:xfrm>
            <a:off x="962025" y="4162871"/>
            <a:ext cx="2997249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0D9488"/>
                </a:solidFill>
                <a:latin typeface="Noto Sans KR"/>
                <a:ea typeface="Noto Sans KR"/>
                <a:cs typeface="Noto Sans KR"/>
                <a:sym typeface="Noto Sans KR"/>
              </a:rPr>
              <a:t>대표이사 (CEO &amp; Founder)</a:t>
            </a:r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962025" y="4486721"/>
            <a:ext cx="2997249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국내 대형 테크 기업 및 유수 유니콘 사 출신으로 사업 기획 및 10년 이상의 팀 빌딩, 벤처 캐피탈 비즈니스 경험 보유.</a:t>
            </a:r>
            <a:endParaRPr/>
          </a:p>
        </p:txBody>
      </p:sp>
      <p:pic>
        <p:nvPicPr>
          <p:cNvPr id="219" name="Google Shape;219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24500" y="2448371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1"/>
          <p:cNvSpPr txBox="1"/>
          <p:nvPr/>
        </p:nvSpPr>
        <p:spPr>
          <a:xfrm>
            <a:off x="4522518" y="3819971"/>
            <a:ext cx="314711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이 개발</a:t>
            </a:r>
            <a:endParaRPr/>
          </a:p>
        </p:txBody>
      </p:sp>
      <p:sp>
        <p:nvSpPr>
          <p:cNvPr id="221" name="Google Shape;221;p21"/>
          <p:cNvSpPr txBox="1"/>
          <p:nvPr/>
        </p:nvSpPr>
        <p:spPr>
          <a:xfrm>
            <a:off x="4597449" y="4162871"/>
            <a:ext cx="2997249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0D9488"/>
                </a:solidFill>
                <a:latin typeface="Noto Sans KR"/>
                <a:ea typeface="Noto Sans KR"/>
                <a:cs typeface="Noto Sans KR"/>
                <a:sym typeface="Noto Sans KR"/>
              </a:rPr>
              <a:t>기술이사 (CTO)</a:t>
            </a:r>
            <a:endParaRPr/>
          </a:p>
        </p:txBody>
      </p:sp>
      <p:sp>
        <p:nvSpPr>
          <p:cNvPr id="222" name="Google Shape;222;p21"/>
          <p:cNvSpPr txBox="1"/>
          <p:nvPr/>
        </p:nvSpPr>
        <p:spPr>
          <a:xfrm>
            <a:off x="4597449" y="4486721"/>
            <a:ext cx="2997249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글로벌 인공지능 플랫폼 아키텍트 출신으로 대형 검색 엔진 및 고성능 트래픽 분산 제어 분야 15년 이상의 연구 이력.</a:t>
            </a:r>
            <a:endParaRPr/>
          </a:p>
        </p:txBody>
      </p:sp>
      <p:pic>
        <p:nvPicPr>
          <p:cNvPr id="223" name="Google Shape;223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59924" y="2448371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/>
        </p:nvSpPr>
        <p:spPr>
          <a:xfrm>
            <a:off x="8157942" y="3819971"/>
            <a:ext cx="314711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박 운영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8232874" y="4162871"/>
            <a:ext cx="2997249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0D9488"/>
                </a:solidFill>
                <a:latin typeface="Noto Sans KR"/>
                <a:ea typeface="Noto Sans KR"/>
                <a:cs typeface="Noto Sans KR"/>
                <a:sym typeface="Noto Sans KR"/>
              </a:rPr>
              <a:t>운영이사 (COO)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8232874" y="4486721"/>
            <a:ext cx="2997249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전략 투자사 마케팅 헤드 출신으로 시리즈 B 성장 궤도를 이끈 그로스 해킹 전문가이자 전사 브랜드 총괄 책임자.</a:t>
            </a:r>
            <a:endParaRPr/>
          </a:p>
        </p:txBody>
      </p:sp>
      <p:sp>
        <p:nvSpPr>
          <p:cNvPr id="227" name="Google Shape;227;p21"/>
          <p:cNvSpPr txBox="1"/>
          <p:nvPr/>
        </p:nvSpPr>
        <p:spPr>
          <a:xfrm>
            <a:off x="933450" y="571500"/>
            <a:ext cx="11021377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글로벌 수준의 전문 실행력을 갖춘 드림팀</a:t>
            </a:r>
            <a:endParaRPr/>
          </a:p>
        </p:txBody>
      </p:sp>
      <p:sp>
        <p:nvSpPr>
          <p:cNvPr id="228" name="Google Shape;228;p21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D2AA18-26BB-8472-835A-215A937D80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8112" y="2284288"/>
            <a:ext cx="1304925" cy="130492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DC23F94-24D8-6DD0-6FAD-C7314E9A01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3537" y="2293589"/>
            <a:ext cx="1304925" cy="13049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703590A-62EB-B75F-085C-249275256F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8961" y="2304686"/>
            <a:ext cx="1304925" cy="1304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19091" y="1422201"/>
            <a:ext cx="4353669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4778" y="4054822"/>
            <a:ext cx="4782442" cy="1380976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2"/>
          <p:cNvSpPr txBox="1"/>
          <p:nvPr/>
        </p:nvSpPr>
        <p:spPr>
          <a:xfrm>
            <a:off x="495300" y="2136576"/>
            <a:ext cx="11201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1A366E"/>
                </a:solidFill>
                <a:latin typeface="Noto Sans KR"/>
                <a:ea typeface="Noto Sans KR"/>
                <a:cs typeface="Noto Sans KR"/>
                <a:sym typeface="Noto Sans KR"/>
              </a:rPr>
              <a:t>혁신에 동참해 주십시오</a:t>
            </a:r>
            <a:endParaRPr/>
          </a:p>
        </p:txBody>
      </p:sp>
      <p:sp>
        <p:nvSpPr>
          <p:cNvPr id="237" name="Google Shape;237;p22"/>
          <p:cNvSpPr txBox="1"/>
          <p:nvPr/>
        </p:nvSpPr>
        <p:spPr>
          <a:xfrm>
            <a:off x="762000" y="3193851"/>
            <a:ext cx="106680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확보된 실적을 디딤돌 삼아 글로벌 최고의 플레이어로 도약할 타이밍입니다.</a:t>
            </a:r>
            <a:endParaRPr/>
          </a:p>
        </p:txBody>
      </p:sp>
      <p:sp>
        <p:nvSpPr>
          <p:cNvPr id="238" name="Google Shape;238;p22"/>
          <p:cNvSpPr txBox="1"/>
          <p:nvPr/>
        </p:nvSpPr>
        <p:spPr>
          <a:xfrm>
            <a:off x="4190553" y="4302472"/>
            <a:ext cx="3810892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4425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IR 담당 임원진 일동</a:t>
            </a:r>
            <a:endParaRPr/>
          </a:p>
        </p:txBody>
      </p:sp>
      <p:sp>
        <p:nvSpPr>
          <p:cNvPr id="239" name="Google Shape;239;p22"/>
          <p:cNvSpPr txBox="1"/>
          <p:nvPr/>
        </p:nvSpPr>
        <p:spPr>
          <a:xfrm>
            <a:off x="4190553" y="4683472"/>
            <a:ext cx="3810892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이메일: ir@startupname.com   |   대표번호: 02-555-1234</a:t>
            </a:r>
            <a:endParaRPr/>
          </a:p>
        </p:txBody>
      </p:sp>
      <p:sp>
        <p:nvSpPr>
          <p:cNvPr id="240" name="Google Shape;240;p22"/>
          <p:cNvSpPr txBox="1"/>
          <p:nvPr/>
        </p:nvSpPr>
        <p:spPr>
          <a:xfrm>
            <a:off x="4190553" y="4974877"/>
            <a:ext cx="3810892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Noto Sans KR"/>
                <a:ea typeface="Noto Sans KR"/>
                <a:cs typeface="Noto Sans KR"/>
                <a:sym typeface="Noto Sans KR"/>
              </a:rPr>
              <a:t>웹사이트: www.startupname.com/investor</a:t>
            </a:r>
            <a:endParaRPr/>
          </a:p>
        </p:txBody>
      </p:sp>
      <p:pic>
        <p:nvPicPr>
          <p:cNvPr id="241" name="Google Shape;241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15817" y="4359622"/>
            <a:ext cx="148232" cy="1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557</Words>
  <Application>Microsoft Office PowerPoint</Application>
  <PresentationFormat>와이드스크린</PresentationFormat>
  <Paragraphs>73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6" baseType="lpstr">
      <vt:lpstr>Montserrat ExtraBold</vt:lpstr>
      <vt:lpstr>Montserrat</vt:lpstr>
      <vt:lpstr>Noto Sans KR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박 상준</cp:lastModifiedBy>
  <cp:revision>2</cp:revision>
  <dcterms:modified xsi:type="dcterms:W3CDTF">2026-06-23T23:53:06Z</dcterms:modified>
</cp:coreProperties>
</file>